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303" r:id="rId2"/>
    <p:sldId id="311" r:id="rId3"/>
    <p:sldId id="318" r:id="rId4"/>
    <p:sldId id="319" r:id="rId5"/>
    <p:sldId id="320" r:id="rId6"/>
    <p:sldId id="321" r:id="rId7"/>
    <p:sldId id="322" r:id="rId8"/>
    <p:sldId id="310" r:id="rId9"/>
  </p:sldIdLst>
  <p:sldSz cx="9144000" cy="6858000" type="screen4x3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672A"/>
    <a:srgbClr val="E05329"/>
    <a:srgbClr val="FA4616"/>
    <a:srgbClr val="FF462C"/>
    <a:srgbClr val="FF4A21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08" autoAdjust="0"/>
    <p:restoredTop sz="94674"/>
  </p:normalViewPr>
  <p:slideViewPr>
    <p:cSldViewPr snapToGrid="0" snapToObjects="1">
      <p:cViewPr varScale="1">
        <p:scale>
          <a:sx n="63" d="100"/>
          <a:sy n="63" d="100"/>
        </p:scale>
        <p:origin x="158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Daniel\Desktop\Ganttchart.xl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9333358506977222"/>
          <c:y val="0.28806700129806978"/>
          <c:w val="0.77600101041798231"/>
          <c:h val="0.55144254534201931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Gantt1!$B$1</c:f>
              <c:strCache>
                <c:ptCount val="1"/>
              </c:strCache>
            </c:strRef>
          </c:tx>
          <c:spPr>
            <a:noFill/>
            <a:ln w="25400">
              <a:noFill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Gantt1!$B$2:$B$13</c:f>
              <c:numCache>
                <c:formatCode>General</c:formatCode>
                <c:ptCount val="12"/>
                <c:pt idx="0">
                  <c:v>0</c:v>
                </c:pt>
                <c:pt idx="1">
                  <c:v>2</c:v>
                </c:pt>
                <c:pt idx="2">
                  <c:v>5</c:v>
                </c:pt>
                <c:pt idx="3">
                  <c:v>9</c:v>
                </c:pt>
                <c:pt idx="4">
                  <c:v>1</c:v>
                </c:pt>
                <c:pt idx="5">
                  <c:v>6</c:v>
                </c:pt>
                <c:pt idx="6">
                  <c:v>9</c:v>
                </c:pt>
                <c:pt idx="7">
                  <c:v>11</c:v>
                </c:pt>
                <c:pt idx="8">
                  <c:v>11</c:v>
                </c:pt>
                <c:pt idx="9">
                  <c:v>1</c:v>
                </c:pt>
                <c:pt idx="10">
                  <c:v>11</c:v>
                </c:pt>
                <c:pt idx="11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679-4F7B-B2A6-C626C72559B8}"/>
            </c:ext>
          </c:extLst>
        </c:ser>
        <c:ser>
          <c:idx val="1"/>
          <c:order val="1"/>
          <c:tx>
            <c:strRef>
              <c:f>Gantt1!$C$1</c:f>
              <c:strCache>
                <c:ptCount val="1"/>
                <c:pt idx="0">
                  <c:v>Op1</c:v>
                </c:pt>
              </c:strCache>
            </c:strRef>
          </c:tx>
          <c:spPr>
            <a:solidFill>
              <a:srgbClr val="993366"/>
            </a:solidFill>
            <a:ln w="12700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Gantt1!$C$2:$C$13</c:f>
              <c:numCache>
                <c:formatCode>General</c:formatCode>
                <c:ptCount val="12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2</c:v>
                </c:pt>
                <c:pt idx="4">
                  <c:v>5</c:v>
                </c:pt>
                <c:pt idx="5">
                  <c:v>3</c:v>
                </c:pt>
                <c:pt idx="6">
                  <c:v>2</c:v>
                </c:pt>
                <c:pt idx="7">
                  <c:v>3</c:v>
                </c:pt>
                <c:pt idx="8">
                  <c:v>4</c:v>
                </c:pt>
                <c:pt idx="9">
                  <c:v>5</c:v>
                </c:pt>
                <c:pt idx="10">
                  <c:v>4</c:v>
                </c:pt>
                <c:pt idx="1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679-4F7B-B2A6-C626C72559B8}"/>
            </c:ext>
          </c:extLst>
        </c:ser>
        <c:ser>
          <c:idx val="2"/>
          <c:order val="2"/>
          <c:tx>
            <c:strRef>
              <c:f>Gantt1!$D$1</c:f>
              <c:strCache>
                <c:ptCount val="1"/>
              </c:strCache>
            </c:strRef>
          </c:tx>
          <c:spPr>
            <a:solidFill>
              <a:srgbClr val="FFFFCC"/>
            </a:solidFill>
            <a:ln w="12700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Gantt1!$D$2:$D$13</c:f>
              <c:numCache>
                <c:formatCode>General</c:formatCode>
                <c:ptCount val="12"/>
              </c:numCache>
            </c:numRef>
          </c:val>
          <c:extLst>
            <c:ext xmlns:c16="http://schemas.microsoft.com/office/drawing/2014/chart" uri="{C3380CC4-5D6E-409C-BE32-E72D297353CC}">
              <c16:uniqueId val="{00000002-C679-4F7B-B2A6-C626C72559B8}"/>
            </c:ext>
          </c:extLst>
        </c:ser>
        <c:ser>
          <c:idx val="3"/>
          <c:order val="3"/>
          <c:tx>
            <c:strRef>
              <c:f>Gantt1!$E$1</c:f>
              <c:strCache>
                <c:ptCount val="1"/>
              </c:strCache>
            </c:strRef>
          </c:tx>
          <c:spPr>
            <a:solidFill>
              <a:srgbClr val="CCFFFF"/>
            </a:solidFill>
            <a:ln w="12700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Gantt1!$E$2:$E$13</c:f>
              <c:numCache>
                <c:formatCode>General</c:formatCode>
                <c:ptCount val="12"/>
              </c:numCache>
            </c:numRef>
          </c:val>
          <c:extLst>
            <c:ext xmlns:c16="http://schemas.microsoft.com/office/drawing/2014/chart" uri="{C3380CC4-5D6E-409C-BE32-E72D297353CC}">
              <c16:uniqueId val="{00000003-C679-4F7B-B2A6-C626C72559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0"/>
        <c:overlap val="100"/>
        <c:axId val="1169282160"/>
        <c:axId val="1"/>
      </c:barChart>
      <c:catAx>
        <c:axId val="1169282160"/>
        <c:scaling>
          <c:orientation val="maxMin"/>
        </c:scaling>
        <c:delete val="0"/>
        <c:axPos val="l"/>
        <c:majorGridlines>
          <c:spPr>
            <a:ln w="3175">
              <a:solidFill>
                <a:srgbClr val="000000"/>
              </a:solidFill>
              <a:prstDash val="solid"/>
            </a:ln>
          </c:spPr>
        </c:majorGridlines>
        <c:numFmt formatCode="General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/>
            </a:pPr>
            <a:endParaRPr lang="en-US"/>
          </a:p>
        </c:txPr>
        <c:crossAx val="1"/>
        <c:crossesAt val="0"/>
        <c:auto val="1"/>
        <c:lblAlgn val="ctr"/>
        <c:lblOffset val="100"/>
        <c:tickLblSkip val="1"/>
        <c:tickMarkSkip val="1"/>
        <c:noMultiLvlLbl val="0"/>
      </c:catAx>
      <c:valAx>
        <c:axId val="1"/>
        <c:scaling>
          <c:orientation val="minMax"/>
          <c:max val="16"/>
        </c:scaling>
        <c:delete val="0"/>
        <c:axPos val="t"/>
        <c:majorGridlines>
          <c:spPr>
            <a:ln w="3175">
              <a:solidFill>
                <a:srgbClr val="000000"/>
              </a:solidFill>
              <a:prstDash val="solid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 sz="1200" b="1" baseline="0" dirty="0"/>
                  <a:t>Available Weeks in Spring 2019</a:t>
                </a:r>
              </a:p>
            </c:rich>
          </c:tx>
          <c:layout>
            <c:manualLayout>
              <c:xMode val="edge"/>
              <c:yMode val="edge"/>
              <c:x val="0.43733390277851925"/>
              <c:y val="6.5843886010987382E-2"/>
            </c:manualLayout>
          </c:layout>
          <c:overlay val="0"/>
          <c:spPr>
            <a:noFill/>
            <a:ln w="25400">
              <a:noFill/>
            </a:ln>
          </c:spPr>
        </c:title>
        <c:numFmt formatCode="0" sourceLinked="0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/>
            </a:pPr>
            <a:endParaRPr lang="en-US"/>
          </a:p>
        </c:txPr>
        <c:crossAx val="1169282160"/>
        <c:crosses val="autoZero"/>
        <c:crossBetween val="between"/>
        <c:majorUnit val="1"/>
        <c:minorUnit val="1"/>
      </c:valAx>
      <c:spPr>
        <a:noFill/>
        <a:ln w="3175">
          <a:solidFill>
            <a:srgbClr val="000000"/>
          </a:solidFill>
          <a:prstDash val="solid"/>
        </a:ln>
      </c:spPr>
    </c:plotArea>
    <c:plotVisOnly val="1"/>
    <c:dispBlanksAs val="gap"/>
    <c:showDLblsOverMax val="0"/>
  </c:chart>
  <c:spPr>
    <a:noFill/>
    <a:ln w="3175">
      <a:solidFill>
        <a:srgbClr val="000000"/>
      </a:solidFill>
      <a:prstDash val="solid"/>
    </a:ln>
  </c:spPr>
  <c:txPr>
    <a:bodyPr/>
    <a:lstStyle/>
    <a:p>
      <a:pPr>
        <a:defRPr sz="800" b="0" i="0" u="none" strike="noStrike" baseline="0">
          <a:solidFill>
            <a:srgbClr val="000000"/>
          </a:solidFill>
          <a:latin typeface="Arial"/>
          <a:ea typeface="Arial"/>
          <a:cs typeface="Arial"/>
        </a:defRPr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1/26/2019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1/26/2019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47" y="0"/>
            <a:ext cx="9138106" cy="685786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098770" y="2234918"/>
            <a:ext cx="7858037" cy="177904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098772" y="4127675"/>
            <a:ext cx="7858035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786685" y="1498984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Quadon Medium"/>
                <a:cs typeface="Quadon Medium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Quadon Medium"/>
                <a:cs typeface="Quadon Medium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Quadon Medium"/>
              <a:cs typeface="Quadon Medium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47" y="9723"/>
            <a:ext cx="9138106" cy="6857866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098770" y="2860400"/>
            <a:ext cx="7858037" cy="177904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098772" y="4753157"/>
            <a:ext cx="7858035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918000" y="160738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idx="10"/>
          </p:nvPr>
        </p:nvSpPr>
        <p:spPr bwMode="auto">
          <a:xfrm>
            <a:off x="327868" y="2307816"/>
            <a:ext cx="7556500" cy="409882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327869" y="2000387"/>
            <a:ext cx="7556499" cy="774700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1"/>
          </p:nvPr>
        </p:nvSpPr>
        <p:spPr bwMode="auto">
          <a:xfrm>
            <a:off x="327868" y="2775087"/>
            <a:ext cx="7556500" cy="3631556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7869" y="3445123"/>
            <a:ext cx="3657600" cy="3024335"/>
          </a:xfrm>
        </p:spPr>
        <p:txBody>
          <a:bodyPr>
            <a:normAutofit/>
          </a:bodyPr>
          <a:lstStyle>
            <a:lvl1pPr>
              <a:defRPr sz="2000">
                <a:latin typeface="Cambria" charset="0"/>
                <a:ea typeface="Cambria" charset="0"/>
                <a:cs typeface="Cambria" charset="0"/>
              </a:defRPr>
            </a:lvl1pPr>
            <a:lvl2pPr>
              <a:defRPr sz="2000">
                <a:latin typeface="Cambria" charset="0"/>
                <a:ea typeface="Cambria" charset="0"/>
                <a:cs typeface="Cambria" charset="0"/>
              </a:defRPr>
            </a:lvl2pPr>
            <a:lvl3pPr>
              <a:defRPr sz="2000">
                <a:latin typeface="Cambria" charset="0"/>
                <a:ea typeface="Cambria" charset="0"/>
                <a:cs typeface="Cambria" charset="0"/>
              </a:defRPr>
            </a:lvl3pPr>
            <a:lvl4pPr>
              <a:defRPr sz="2000">
                <a:latin typeface="Cambria" charset="0"/>
                <a:ea typeface="Cambria" charset="0"/>
                <a:cs typeface="Cambria" charset="0"/>
              </a:defRPr>
            </a:lvl4pPr>
            <a:lvl5pPr>
              <a:defRPr sz="2000">
                <a:latin typeface="Cambria" charset="0"/>
                <a:ea typeface="Cambria" charset="0"/>
                <a:cs typeface="Cambria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30206" y="3445123"/>
            <a:ext cx="3657600" cy="3024335"/>
          </a:xfrm>
        </p:spPr>
        <p:txBody>
          <a:bodyPr>
            <a:normAutofit/>
          </a:bodyPr>
          <a:lstStyle>
            <a:lvl1pPr>
              <a:defRPr sz="2000" b="0" i="0">
                <a:latin typeface="Cambria" charset="0"/>
                <a:ea typeface="Cambria" charset="0"/>
                <a:cs typeface="Cambria" charset="0"/>
              </a:defRPr>
            </a:lvl1pPr>
            <a:lvl2pPr>
              <a:defRPr sz="2000">
                <a:latin typeface="Cambria" charset="0"/>
                <a:ea typeface="Cambria" charset="0"/>
                <a:cs typeface="Cambria" charset="0"/>
              </a:defRPr>
            </a:lvl2pPr>
            <a:lvl3pPr>
              <a:defRPr sz="2000">
                <a:latin typeface="Cambria" charset="0"/>
                <a:ea typeface="Cambria" charset="0"/>
                <a:cs typeface="Cambria" charset="0"/>
              </a:defRPr>
            </a:lvl3pPr>
            <a:lvl4pPr>
              <a:defRPr sz="2000">
                <a:latin typeface="Cambria" charset="0"/>
                <a:ea typeface="Cambria" charset="0"/>
                <a:cs typeface="Cambria" charset="0"/>
              </a:defRPr>
            </a:lvl4pPr>
            <a:lvl5pPr>
              <a:defRPr sz="2000">
                <a:latin typeface="Cambria" charset="0"/>
                <a:ea typeface="Cambria" charset="0"/>
                <a:cs typeface="Cambria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7869" y="3068606"/>
            <a:ext cx="3657600" cy="322729"/>
          </a:xfrm>
          <a:prstGeom prst="rect">
            <a:avLst/>
          </a:prstGeom>
          <a:solidFill>
            <a:srgbClr val="E1672A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0206" y="3068606"/>
            <a:ext cx="3657600" cy="322729"/>
          </a:xfrm>
          <a:prstGeom prst="rect">
            <a:avLst/>
          </a:prstGeom>
          <a:solidFill>
            <a:srgbClr val="E1672A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0"/>
          </p:nvPr>
        </p:nvSpPr>
        <p:spPr>
          <a:xfrm>
            <a:off x="327869" y="2000387"/>
            <a:ext cx="7556499" cy="774700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58" y="0"/>
            <a:ext cx="91382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b="89621"/>
          <a:stretch/>
        </p:blipFill>
        <p:spPr>
          <a:xfrm>
            <a:off x="0" y="0"/>
            <a:ext cx="9144000" cy="712269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27868" y="2297101"/>
            <a:ext cx="7556500" cy="4144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881370" y="351463"/>
            <a:ext cx="50897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DEPARTMENT OF ELECTRICAL AND COMPUTER ENGINEERING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Helvetica" charset="0"/>
          <a:ea typeface="Helvetica" charset="0"/>
          <a:cs typeface="Helvetica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4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Controlled R2-D2 </a:t>
            </a:r>
            <a:br>
              <a:rPr lang="en-US" dirty="0"/>
            </a:br>
            <a:r>
              <a:rPr lang="en-US" dirty="0" err="1"/>
              <a:t>Sith</a:t>
            </a:r>
            <a:r>
              <a:rPr lang="en-US" dirty="0"/>
              <a:t> Happens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Daniel Suen </a:t>
            </a:r>
          </a:p>
          <a:p>
            <a:r>
              <a:rPr lang="en-US" dirty="0"/>
              <a:t>Steven Paek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Remote Controlled “R2-D2” using RC Car Frame and Controller</a:t>
            </a:r>
          </a:p>
          <a:p>
            <a:r>
              <a:rPr lang="en-US" dirty="0"/>
              <a:t>R2-D2: Movement controlled by joystick, plays audio based on controller inputs, fires nerf bullets, and uses RGB LEDs to display temperatures</a:t>
            </a:r>
          </a:p>
          <a:p>
            <a:r>
              <a:rPr lang="en-US" dirty="0"/>
              <a:t>Controller: Uses joystick to control movement, buttons for sound selection and other functions, (goal) text-to-speech keyboard, and all communication via </a:t>
            </a:r>
            <a:r>
              <a:rPr lang="en-US" dirty="0" err="1"/>
              <a:t>XBee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949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46EEC-7BE9-47E2-A199-4AEBEBCCB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DF0B6-8528-436A-BD31-58B1AD8D6B7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Digital Objectives:</a:t>
            </a:r>
          </a:p>
          <a:p>
            <a:pPr lvl="1"/>
            <a:r>
              <a:rPr lang="en-US" dirty="0" err="1"/>
              <a:t>XBee</a:t>
            </a:r>
            <a:r>
              <a:rPr lang="en-US" dirty="0"/>
              <a:t> UART Communication</a:t>
            </a:r>
          </a:p>
          <a:p>
            <a:pPr lvl="1"/>
            <a:r>
              <a:rPr lang="en-US" dirty="0"/>
              <a:t>PWM Control for Motors</a:t>
            </a:r>
          </a:p>
          <a:p>
            <a:pPr lvl="1"/>
            <a:r>
              <a:rPr lang="en-US" dirty="0"/>
              <a:t>Microprocessor Controls for R2-D2 and Controller (GPIO)</a:t>
            </a:r>
          </a:p>
          <a:p>
            <a:pPr lvl="1"/>
            <a:r>
              <a:rPr lang="en-US" dirty="0"/>
              <a:t>Nerf Bullet Control</a:t>
            </a:r>
          </a:p>
          <a:p>
            <a:r>
              <a:rPr lang="en-US" dirty="0"/>
              <a:t>Analog Objectives:</a:t>
            </a:r>
          </a:p>
          <a:p>
            <a:pPr lvl="1"/>
            <a:r>
              <a:rPr lang="en-US" dirty="0"/>
              <a:t>Battery Recharge Circuit</a:t>
            </a:r>
          </a:p>
          <a:p>
            <a:pPr lvl="1"/>
            <a:r>
              <a:rPr lang="en-US" dirty="0"/>
              <a:t>Joystick Control</a:t>
            </a:r>
          </a:p>
          <a:p>
            <a:pPr lvl="1"/>
            <a:r>
              <a:rPr lang="en-US" dirty="0"/>
              <a:t>Thermistor-LED Control</a:t>
            </a:r>
          </a:p>
          <a:p>
            <a:pPr lvl="1"/>
            <a:r>
              <a:rPr lang="en-US" dirty="0"/>
              <a:t>Audio Output from Speaker</a:t>
            </a:r>
          </a:p>
        </p:txBody>
      </p:sp>
    </p:spTree>
    <p:extLst>
      <p:ext uri="{BB962C8B-B14F-4D97-AF65-F5344CB8AC3E}">
        <p14:creationId xmlns:p14="http://schemas.microsoft.com/office/powerpoint/2010/main" val="3138139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5D43E-C877-4E8D-ABB8-CB7ED14D4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D6F7C-0A63-41FA-81C4-DFD3E5241B3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sz="1600" dirty="0"/>
              <a:t>MSP432P401R: Up to 48MHz CPU, FPU, 14-bit ADC, UART, 16-bit Timers with PWM (Robot/Controller)</a:t>
            </a:r>
          </a:p>
          <a:p>
            <a:r>
              <a:rPr lang="en-US" sz="1600" dirty="0" err="1"/>
              <a:t>Xbee</a:t>
            </a:r>
            <a:r>
              <a:rPr lang="en-US" sz="1600" dirty="0"/>
              <a:t>: RF Module IEEE 802.15.4 Standard, UART Communication (Robot/Controller)</a:t>
            </a:r>
          </a:p>
          <a:p>
            <a:r>
              <a:rPr lang="en-US" sz="1600" dirty="0"/>
              <a:t>L293D: PWM Motor Driver (Robot)</a:t>
            </a:r>
          </a:p>
          <a:p>
            <a:r>
              <a:rPr lang="en-US" sz="1600" dirty="0"/>
              <a:t>LTC1661: 10-bit External DAC, 2.7V to 5.5V Supply (Robot)</a:t>
            </a:r>
          </a:p>
          <a:p>
            <a:r>
              <a:rPr lang="en-US" sz="1600" dirty="0"/>
              <a:t>LM386: Low Voltage Audio Power Amplifier (Robot)</a:t>
            </a:r>
          </a:p>
          <a:p>
            <a:r>
              <a:rPr lang="en-US" sz="1600" dirty="0"/>
              <a:t>Joystick: Analog Joystick</a:t>
            </a:r>
          </a:p>
          <a:p>
            <a:endParaRPr lang="en-US" sz="1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294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E436E-5B75-4895-BE76-9714D6021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Flowchart/Diagrams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1A2ABA-D06A-4593-9661-59949CDB94D8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124668" y="2384515"/>
            <a:ext cx="4706339" cy="2847885"/>
          </a:xfrm>
        </p:spPr>
      </p:pic>
    </p:spTree>
    <p:extLst>
      <p:ext uri="{BB962C8B-B14F-4D97-AF65-F5344CB8AC3E}">
        <p14:creationId xmlns:p14="http://schemas.microsoft.com/office/powerpoint/2010/main" val="3257778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7754E-C790-4977-92A3-1FDA3B3E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Responsibilities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0ECFA-17C5-4C43-9DFD-D9DFF109F38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27868" y="1791947"/>
            <a:ext cx="7556500" cy="4098827"/>
          </a:xfrm>
        </p:spPr>
        <p:txBody>
          <a:bodyPr/>
          <a:lstStyle/>
          <a:p>
            <a:r>
              <a:rPr lang="en-US" sz="1400" dirty="0"/>
              <a:t>Printed Circuit Boards (PCBs)</a:t>
            </a:r>
          </a:p>
          <a:p>
            <a:pPr lvl="1"/>
            <a:r>
              <a:rPr lang="en-US" sz="1400" dirty="0"/>
              <a:t>R2-D2 PCB (Steven)</a:t>
            </a:r>
          </a:p>
          <a:p>
            <a:pPr lvl="1"/>
            <a:r>
              <a:rPr lang="en-US" sz="1400" dirty="0"/>
              <a:t>Controller PCB (Daniel)</a:t>
            </a:r>
          </a:p>
          <a:p>
            <a:pPr lvl="1"/>
            <a:r>
              <a:rPr lang="en-US" sz="1400" dirty="0"/>
              <a:t>Battery Recharge PCB (Daniel)</a:t>
            </a:r>
          </a:p>
          <a:p>
            <a:r>
              <a:rPr lang="en-US" sz="1400" dirty="0"/>
              <a:t>R2-D2 (Robot)</a:t>
            </a:r>
          </a:p>
          <a:p>
            <a:pPr lvl="1"/>
            <a:r>
              <a:rPr lang="en-US" sz="1400" dirty="0"/>
              <a:t>Motor PWM (Steven)</a:t>
            </a:r>
          </a:p>
          <a:p>
            <a:pPr lvl="1"/>
            <a:r>
              <a:rPr lang="en-US" sz="1400" dirty="0"/>
              <a:t>Audio Circuit with External DAC (Steven)</a:t>
            </a:r>
          </a:p>
          <a:p>
            <a:pPr lvl="1"/>
            <a:r>
              <a:rPr lang="en-US" sz="1400" dirty="0"/>
              <a:t>Thermistor-LED (Steven)</a:t>
            </a:r>
          </a:p>
          <a:p>
            <a:pPr lvl="1"/>
            <a:r>
              <a:rPr lang="en-US" sz="1400" dirty="0"/>
              <a:t>Other I/O - Nerf Gun, etc. (Steven)</a:t>
            </a:r>
          </a:p>
          <a:p>
            <a:r>
              <a:rPr lang="en-US" sz="1400" dirty="0"/>
              <a:t>Controller</a:t>
            </a:r>
          </a:p>
          <a:p>
            <a:pPr lvl="1"/>
            <a:r>
              <a:rPr lang="en-US" sz="1400" dirty="0"/>
              <a:t>Joystick Control (Daniel)</a:t>
            </a:r>
          </a:p>
          <a:p>
            <a:pPr lvl="1"/>
            <a:r>
              <a:rPr lang="en-US" sz="1400" dirty="0"/>
              <a:t>Controller I/O for Sound, Nerf Gun, and Movement (Daniel)</a:t>
            </a:r>
          </a:p>
          <a:p>
            <a:pPr lvl="1"/>
            <a:r>
              <a:rPr lang="en-US" sz="1400" dirty="0" err="1"/>
              <a:t>XBee</a:t>
            </a:r>
            <a:r>
              <a:rPr lang="en-US" sz="1400" dirty="0"/>
              <a:t> Communication (Daniel)</a:t>
            </a:r>
          </a:p>
        </p:txBody>
      </p:sp>
    </p:spTree>
    <p:extLst>
      <p:ext uri="{BB962C8B-B14F-4D97-AF65-F5344CB8AC3E}">
        <p14:creationId xmlns:p14="http://schemas.microsoft.com/office/powerpoint/2010/main" val="1776482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68910-2AD9-4FE5-963D-3F0F73D0E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Gantt Chart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7248691-91DC-4797-AF57-3175D48F03D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4761683"/>
              </p:ext>
            </p:extLst>
          </p:nvPr>
        </p:nvGraphicFramePr>
        <p:xfrm>
          <a:off x="168676" y="2271712"/>
          <a:ext cx="8806648" cy="32768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24870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9336067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8289</TotalTime>
  <Words>279</Words>
  <Application>Microsoft Office PowerPoint</Application>
  <PresentationFormat>On-screen Show (4:3)</PresentationFormat>
  <Paragraphs>42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Cambria</vt:lpstr>
      <vt:lpstr>Helvetica</vt:lpstr>
      <vt:lpstr>Quadon Medium</vt:lpstr>
      <vt:lpstr>Rockwell</vt:lpstr>
      <vt:lpstr>Wingdings</vt:lpstr>
      <vt:lpstr>PNE Theme Slide Deck</vt:lpstr>
      <vt:lpstr>Remote Controlled R2-D2  Sith Happens</vt:lpstr>
      <vt:lpstr>Project Summary</vt:lpstr>
      <vt:lpstr>Project Objectives</vt:lpstr>
      <vt:lpstr>Technology Selection</vt:lpstr>
      <vt:lpstr>Flowchart/Diagrams</vt:lpstr>
      <vt:lpstr>Work Responsibilities</vt:lpstr>
      <vt:lpstr>Gantt Chart</vt:lpstr>
      <vt:lpstr>PowerPoint Presentation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Steven Paek</cp:lastModifiedBy>
  <cp:revision>316</cp:revision>
  <cp:lastPrinted>2014-01-31T19:29:42Z</cp:lastPrinted>
  <dcterms:created xsi:type="dcterms:W3CDTF">2013-09-18T13:46:37Z</dcterms:created>
  <dcterms:modified xsi:type="dcterms:W3CDTF">2019-01-27T02:16:25Z</dcterms:modified>
</cp:coreProperties>
</file>